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0" r:id="rId5"/>
    <p:sldId id="259" r:id="rId6"/>
    <p:sldId id="258" r:id="rId7"/>
    <p:sldId id="267" r:id="rId8"/>
    <p:sldId id="266" r:id="rId9"/>
    <p:sldId id="265" r:id="rId10"/>
    <p:sldId id="264" r:id="rId11"/>
    <p:sldId id="263" r:id="rId12"/>
    <p:sldId id="262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6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59898"/>
            <a:ext cx="6553200" cy="1849902"/>
          </a:xfrm>
        </p:spPr>
        <p:txBody>
          <a:bodyPr>
            <a:normAutofit/>
          </a:bodyPr>
          <a:lstStyle/>
          <a:p>
            <a:pPr algn="ctr"/>
            <a:r>
              <a:rPr lang="ru-RU" sz="5600" i="1" dirty="0" smtClean="0">
                <a:solidFill>
                  <a:srgbClr val="FF0000"/>
                </a:solidFill>
                <a:latin typeface="Monotype Corsiva" pitchFamily="66" charset="0"/>
              </a:rPr>
              <a:t>Русские народные промыслы</a:t>
            </a:r>
            <a:endParaRPr lang="ru-RU" sz="5600" dirty="0"/>
          </a:p>
        </p:txBody>
      </p:sp>
      <p:pic>
        <p:nvPicPr>
          <p:cNvPr id="1028" name="Picture 4" descr="C:\Users\НООС\Desktop\102336553_5e99e580bb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43371" cy="6858000"/>
          </a:xfrm>
          <a:prstGeom prst="rect">
            <a:avLst/>
          </a:prstGeom>
          <a:noFill/>
        </p:spPr>
      </p:pic>
      <p:pic>
        <p:nvPicPr>
          <p:cNvPr id="1029" name="Picture 5" descr="C:\Users\НООС\Desktop\09109176eb761460b141623f9fd160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590800"/>
            <a:ext cx="6477000" cy="3048000"/>
          </a:xfrm>
          <a:prstGeom prst="rect">
            <a:avLst/>
          </a:prstGeom>
          <a:noFill/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723888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  <a:t>Городецкая роспись</a:t>
            </a:r>
            <a:endParaRPr lang="ru-RU" sz="4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Picture 4" descr="C:\Users\НООС\Desktop\102336553_5e99e580bb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43371" cy="6858000"/>
          </a:xfrm>
          <a:prstGeom prst="rect">
            <a:avLst/>
          </a:prstGeom>
          <a:noFill/>
        </p:spPr>
      </p:pic>
      <p:pic>
        <p:nvPicPr>
          <p:cNvPr id="5" name="Picture 2" descr="C:\Users\НООС\Desktop\a2db60f2f577e18bfae5f525763e5c30_RSZ_69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810000"/>
            <a:ext cx="5867400" cy="2667000"/>
          </a:xfrm>
          <a:prstGeom prst="rect">
            <a:avLst/>
          </a:prstGeom>
          <a:noFill/>
        </p:spPr>
      </p:pic>
      <p:pic>
        <p:nvPicPr>
          <p:cNvPr id="6" name="Picture 4" descr="C:\Users\НООС\Desktop\gorodets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1447800"/>
            <a:ext cx="1835150" cy="2155825"/>
          </a:xfrm>
          <a:prstGeom prst="rect">
            <a:avLst/>
          </a:prstGeom>
          <a:noFill/>
        </p:spPr>
      </p:pic>
      <p:pic>
        <p:nvPicPr>
          <p:cNvPr id="3074" name="Picture 2" descr="C:\Users\НООС\Desktop\gorodets-17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1600200"/>
            <a:ext cx="2533650" cy="1981200"/>
          </a:xfrm>
          <a:prstGeom prst="rect">
            <a:avLst/>
          </a:prstGeom>
          <a:noFill/>
        </p:spPr>
      </p:pic>
      <p:pic>
        <p:nvPicPr>
          <p:cNvPr id="3075" name="Picture 3" descr="C:\Users\НООС\Desktop\gorodets-19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1447800"/>
            <a:ext cx="2209800" cy="2133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723888" cy="1143000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Monotype Corsiva" pitchFamily="66" charset="0"/>
              </a:rPr>
              <a:t>Палехская миниатюра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4" descr="C:\Users\НООС\Desktop\102336553_5e99e580bb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43371" cy="6858000"/>
          </a:xfrm>
          <a:prstGeom prst="rect">
            <a:avLst/>
          </a:prstGeom>
          <a:noFill/>
        </p:spPr>
      </p:pic>
      <p:pic>
        <p:nvPicPr>
          <p:cNvPr id="1026" name="Picture 2" descr="C:\Users\Анна\Desktop\57802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429000"/>
            <a:ext cx="5867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33600" y="1447800"/>
            <a:ext cx="6400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</a:rPr>
              <a:t>Палехская миниатюра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</a:rPr>
              <a:t> - народный промысел, резвившийся в поселке Палех Ивановской области. Лаковая миниатюра исполняется темперой на папье-маше. Обычно расписываются шкатулки, ларцы, кубышки, брошки, панно, пепельницы, заколки для галстука, игольницы.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647688" cy="1143000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Monotype Corsiva" pitchFamily="66" charset="0"/>
              </a:rPr>
              <a:t>Палехская миниатюра</a:t>
            </a:r>
            <a:endParaRPr lang="ru-RU" dirty="0"/>
          </a:p>
        </p:txBody>
      </p:sp>
      <p:pic>
        <p:nvPicPr>
          <p:cNvPr id="4" name="Picture 4" descr="C:\Users\НООС\Desktop\102336553_5e99e580bb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43371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8800"/>
            <a:ext cx="6477000" cy="434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-13855"/>
            <a:ext cx="6647688" cy="3671455"/>
          </a:xfrm>
        </p:spPr>
        <p:txBody>
          <a:bodyPr>
            <a:normAutofit fontScale="90000"/>
          </a:bodyPr>
          <a:lstStyle/>
          <a:p>
            <a:pPr marL="285750" lvl="0" indent="-285750" algn="ctr">
              <a:lnSpc>
                <a:spcPct val="150000"/>
              </a:lnSpc>
              <a:spcBef>
                <a:spcPts val="250"/>
              </a:spcBef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Monotype Corsiva" pitchFamily="66" charset="0"/>
                <a:ea typeface="+mn-ea"/>
                <a:cs typeface="+mn-cs"/>
              </a:rPr>
              <a:t>Техника </a:t>
            </a:r>
            <a:r>
              <a:rPr lang="ru-RU" sz="2000" b="1" dirty="0">
                <a:solidFill>
                  <a:srgbClr val="002060"/>
                </a:solidFill>
                <a:effectLst/>
                <a:latin typeface="Monotype Corsiva" pitchFamily="66" charset="0"/>
                <a:ea typeface="+mn-ea"/>
                <a:cs typeface="+mn-cs"/>
              </a:rPr>
              <a:t>палехской 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Monotype Corsiva" pitchFamily="66" charset="0"/>
                <a:ea typeface="+mn-ea"/>
                <a:cs typeface="+mn-cs"/>
              </a:rPr>
              <a:t>росписи, </a:t>
            </a:r>
            <a:r>
              <a:rPr lang="ru-RU" sz="2000" dirty="0">
                <a:solidFill>
                  <a:srgbClr val="002060"/>
                </a:solidFill>
                <a:effectLst/>
                <a:latin typeface="Monotype Corsiva" pitchFamily="66" charset="0"/>
                <a:ea typeface="+mn-ea"/>
                <a:cs typeface="+mn-cs"/>
              </a:rPr>
              <a:t>как и любого древнего народного промысла, имеет сложившиеся особенности, которые позволяют отличить произведения палехской школы от 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Monotype Corsiva" pitchFamily="66" charset="0"/>
                <a:ea typeface="+mn-ea"/>
                <a:cs typeface="+mn-cs"/>
              </a:rPr>
              <a:t>других  изделий</a:t>
            </a:r>
            <a:r>
              <a:rPr lang="ru-RU" sz="2000" dirty="0">
                <a:solidFill>
                  <a:srgbClr val="002060"/>
                </a:solidFill>
                <a:effectLst/>
                <a:latin typeface="Monotype Corsiva" pitchFamily="66" charset="0"/>
                <a:ea typeface="+mn-ea"/>
                <a:cs typeface="+mn-cs"/>
              </a:rPr>
              <a:t>. Типичные сюжеты палехской миниатюры заимствуются из повседневной жизни, классических, сказочных, былинных литературных произведений и песен. Изображения, как правило, выполняются на черном фоне и расписываются золотом.</a:t>
            </a:r>
            <a:r>
              <a:rPr lang="ru-RU" sz="1800" dirty="0">
                <a:solidFill>
                  <a:srgbClr val="002060"/>
                </a:solidFill>
                <a:effectLst/>
                <a:latin typeface="Monotype Corsiva" pitchFamily="66" charset="0"/>
                <a:ea typeface="+mn-ea"/>
                <a:cs typeface="+mn-cs"/>
              </a:rPr>
              <a:t/>
            </a:r>
            <a:br>
              <a:rPr lang="ru-RU" sz="1800" dirty="0">
                <a:solidFill>
                  <a:srgbClr val="002060"/>
                </a:solidFill>
                <a:effectLst/>
                <a:latin typeface="Monotype Corsiva" pitchFamily="66" charset="0"/>
                <a:ea typeface="+mn-ea"/>
                <a:cs typeface="+mn-cs"/>
              </a:rPr>
            </a:b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3855"/>
            <a:ext cx="1981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Анна\Desktop\foto---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928846"/>
            <a:ext cx="1981200" cy="205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нна\Desktop\imgprevie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33800"/>
            <a:ext cx="17716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Анна\Desktop\imgpreview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3919537"/>
            <a:ext cx="2888672" cy="206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997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6571488" cy="1143000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Monotype Corsiva" pitchFamily="66" charset="0"/>
              </a:rPr>
              <a:t>Русская матрешка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82"/>
            <a:ext cx="19446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C:\Users\Анна\Desktop\121353796_5717539_100596387_large_5__2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6934199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573000" y="1447800"/>
            <a:ext cx="457200" cy="4800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00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2209800" y="3429000"/>
            <a:ext cx="6400800" cy="3200400"/>
          </a:xfrm>
        </p:spPr>
        <p:txBody>
          <a:bodyPr>
            <a:noAutofit/>
          </a:bodyPr>
          <a:lstStyle/>
          <a:p>
            <a:pPr marL="265176" lvl="0" indent="-265176" algn="ctr">
              <a:lnSpc>
                <a:spcPct val="150000"/>
              </a:lnSpc>
              <a:spcBef>
                <a:spcPts val="250"/>
              </a:spcBef>
            </a:pPr>
            <a:r>
              <a:rPr lang="ru-RU" sz="1800" b="1" dirty="0" smtClean="0">
                <a:solidFill>
                  <a:srgbClr val="FF0000"/>
                </a:solidFill>
                <a:effectLst/>
                <a:latin typeface="Monotype Corsiva" pitchFamily="66" charset="0"/>
                <a:ea typeface="+mn-ea"/>
                <a:cs typeface="+mn-cs"/>
              </a:rPr>
              <a:t>Матрёшка</a:t>
            </a:r>
            <a:r>
              <a:rPr lang="ru-RU" sz="1800" b="1" dirty="0">
                <a:solidFill>
                  <a:srgbClr val="FF0000"/>
                </a:solidFill>
                <a:effectLst/>
                <a:latin typeface="Monotype Corsiva" pitchFamily="66" charset="0"/>
                <a:ea typeface="+mn-ea"/>
                <a:cs typeface="+mn-cs"/>
              </a:rPr>
              <a:t> (от уменьшительного имени «Матрёна») - русская деревянная игрушка в виде расписной куклы, внутри которой находятся подобные ей куклы меньшего размера. Число вложенных кукол обычно от трех и более. Почти всегда они имеют </a:t>
            </a:r>
            <a:r>
              <a:rPr lang="ru-RU" sz="1800" b="1" dirty="0" err="1">
                <a:solidFill>
                  <a:srgbClr val="FF0000"/>
                </a:solidFill>
                <a:effectLst/>
                <a:latin typeface="Monotype Corsiva" pitchFamily="66" charset="0"/>
                <a:ea typeface="+mn-ea"/>
                <a:cs typeface="+mn-cs"/>
              </a:rPr>
              <a:t>овоидную</a:t>
            </a:r>
            <a:r>
              <a:rPr lang="ru-RU" sz="1800" b="1" dirty="0">
                <a:solidFill>
                  <a:srgbClr val="FF0000"/>
                </a:solidFill>
                <a:effectLst/>
                <a:latin typeface="Monotype Corsiva" pitchFamily="66" charset="0"/>
                <a:ea typeface="+mn-ea"/>
                <a:cs typeface="+mn-cs"/>
              </a:rPr>
              <a:t> («</a:t>
            </a:r>
            <a:r>
              <a:rPr lang="ru-RU" sz="1800" b="1" dirty="0" err="1">
                <a:solidFill>
                  <a:srgbClr val="FF0000"/>
                </a:solidFill>
                <a:effectLst/>
                <a:latin typeface="Monotype Corsiva" pitchFamily="66" charset="0"/>
                <a:ea typeface="+mn-ea"/>
                <a:cs typeface="+mn-cs"/>
              </a:rPr>
              <a:t>яйцеподобную</a:t>
            </a:r>
            <a:r>
              <a:rPr lang="ru-RU" sz="1800" b="1" dirty="0">
                <a:solidFill>
                  <a:srgbClr val="FF0000"/>
                </a:solidFill>
                <a:effectLst/>
                <a:latin typeface="Monotype Corsiva" pitchFamily="66" charset="0"/>
                <a:ea typeface="+mn-ea"/>
                <a:cs typeface="+mn-cs"/>
              </a:rPr>
              <a:t>») форму с плоским донцем и состоят </a:t>
            </a:r>
            <a:r>
              <a:rPr lang="ru-RU" sz="1800" b="1" dirty="0" smtClean="0">
                <a:solidFill>
                  <a:srgbClr val="FF0000"/>
                </a:solidFill>
                <a:effectLst/>
                <a:latin typeface="Monotype Corsiva" pitchFamily="66" charset="0"/>
                <a:ea typeface="+mn-ea"/>
                <a:cs typeface="+mn-cs"/>
              </a:rPr>
              <a:t>        из </a:t>
            </a:r>
            <a:r>
              <a:rPr lang="ru-RU" sz="1800" b="1" dirty="0">
                <a:solidFill>
                  <a:srgbClr val="FF0000"/>
                </a:solidFill>
                <a:effectLst/>
                <a:latin typeface="Monotype Corsiva" pitchFamily="66" charset="0"/>
                <a:ea typeface="+mn-ea"/>
                <a:cs typeface="+mn-cs"/>
              </a:rPr>
              <a:t>двух частей - верхней и нижней. По традиции рисуется женщина в красном сарафане и жёлтом </a:t>
            </a:r>
            <a:r>
              <a:rPr lang="ru-RU" sz="1800" b="1" dirty="0" smtClean="0">
                <a:solidFill>
                  <a:srgbClr val="FF0000"/>
                </a:solidFill>
                <a:effectLst/>
                <a:latin typeface="Monotype Corsiva" pitchFamily="66" charset="0"/>
                <a:ea typeface="+mn-ea"/>
                <a:cs typeface="+mn-cs"/>
              </a:rPr>
              <a:t>платке (Семёновская матрёшка). </a:t>
            </a:r>
            <a:r>
              <a:rPr lang="ru-RU" sz="1800" b="1" dirty="0">
                <a:solidFill>
                  <a:srgbClr val="FF0000"/>
                </a:solidFill>
                <a:effectLst/>
                <a:latin typeface="Monotype Corsiva" pitchFamily="66" charset="0"/>
                <a:ea typeface="+mn-ea"/>
                <a:cs typeface="+mn-cs"/>
              </a:rPr>
              <a:t/>
            </a:r>
            <a:br>
              <a:rPr lang="ru-RU" sz="1800" b="1" dirty="0">
                <a:solidFill>
                  <a:srgbClr val="FF0000"/>
                </a:solidFill>
                <a:effectLst/>
                <a:latin typeface="Monotype Corsiva" pitchFamily="66" charset="0"/>
                <a:ea typeface="+mn-ea"/>
                <a:cs typeface="+mn-cs"/>
              </a:rPr>
            </a:br>
            <a:endParaRPr lang="ru-RU" sz="1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944687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371" y="609600"/>
            <a:ext cx="3600400" cy="239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25790"/>
            <a:ext cx="1452994" cy="271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3258800" y="1447800"/>
            <a:ext cx="152400" cy="4800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8161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876288" cy="1143000"/>
          </a:xfrm>
        </p:spPr>
        <p:txBody>
          <a:bodyPr/>
          <a:lstStyle/>
          <a:p>
            <a:pPr algn="ctr"/>
            <a:r>
              <a:rPr lang="ru-RU" sz="4800" b="1" dirty="0" err="1" smtClean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Monotype Corsiva" pitchFamily="66" charset="0"/>
              </a:rPr>
              <a:t>Жостовская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Monotype Corsiva" pitchFamily="66" charset="0"/>
              </a:rPr>
              <a:t> роспись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63400" y="1752600"/>
            <a:ext cx="685800" cy="4495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-13855"/>
            <a:ext cx="19446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Анна\Desktop\01(17)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05000"/>
            <a:ext cx="6629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915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0"/>
            <a:ext cx="6800088" cy="1447800"/>
          </a:xfrm>
        </p:spPr>
        <p:txBody>
          <a:bodyPr>
            <a:noAutofit/>
          </a:bodyPr>
          <a:lstStyle/>
          <a:p>
            <a:pPr marL="265176" lvl="0" indent="-265176" algn="ctr">
              <a:lnSpc>
                <a:spcPct val="150000"/>
              </a:lnSpc>
              <a:spcBef>
                <a:spcPts val="250"/>
              </a:spcBef>
            </a:pPr>
            <a:r>
              <a:rPr lang="ru-RU" sz="1800" b="1" dirty="0" smtClean="0">
                <a:solidFill>
                  <a:srgbClr val="C00000"/>
                </a:solidFill>
                <a:effectLst/>
                <a:latin typeface="Monotype Corsiva" pitchFamily="66" charset="0"/>
                <a:ea typeface="+mn-ea"/>
                <a:cs typeface="+mn-cs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effectLst/>
                <a:latin typeface="Monotype Corsiva" pitchFamily="66" charset="0"/>
                <a:ea typeface="+mn-ea"/>
                <a:cs typeface="+mn-cs"/>
              </a:rPr>
            </a:br>
            <a:r>
              <a:rPr lang="ru-RU" sz="2000" b="1" dirty="0" err="1" smtClean="0">
                <a:solidFill>
                  <a:srgbClr val="C00000"/>
                </a:solidFill>
                <a:effectLst/>
                <a:latin typeface="Monotype Corsiva" pitchFamily="66" charset="0"/>
                <a:ea typeface="+mn-ea"/>
                <a:cs typeface="+mn-cs"/>
              </a:rPr>
              <a:t>Жостовская</a:t>
            </a:r>
            <a:r>
              <a:rPr lang="ru-RU" sz="2000" b="1" dirty="0" smtClean="0">
                <a:solidFill>
                  <a:srgbClr val="C00000"/>
                </a:solidFill>
                <a:effectLst/>
                <a:latin typeface="Monotype Corsiva" pitchFamily="66" charset="0"/>
                <a:ea typeface="+mn-ea"/>
                <a:cs typeface="+mn-cs"/>
              </a:rPr>
              <a:t> роспись </a:t>
            </a:r>
            <a:r>
              <a:rPr lang="ru-RU" sz="2000" dirty="0" smtClean="0">
                <a:solidFill>
                  <a:srgbClr val="C00000"/>
                </a:solidFill>
                <a:effectLst/>
                <a:latin typeface="Monotype Corsiva" pitchFamily="66" charset="0"/>
                <a:ea typeface="+mn-ea"/>
                <a:cs typeface="+mn-cs"/>
              </a:rPr>
              <a:t>- </a:t>
            </a:r>
            <a:r>
              <a:rPr lang="ru-RU" sz="2000" dirty="0">
                <a:solidFill>
                  <a:srgbClr val="C00000"/>
                </a:solidFill>
                <a:effectLst/>
                <a:latin typeface="Monotype Corsiva" pitchFamily="66" charset="0"/>
                <a:ea typeface="+mn-ea"/>
                <a:cs typeface="+mn-cs"/>
              </a:rPr>
              <a:t>народный промысел художественной росписи металлических подносов, существующий в деревне </a:t>
            </a:r>
            <a:r>
              <a:rPr lang="ru-RU" sz="2000" dirty="0" err="1" smtClean="0">
                <a:solidFill>
                  <a:srgbClr val="C00000"/>
                </a:solidFill>
                <a:effectLst/>
                <a:latin typeface="Monotype Corsiva" pitchFamily="66" charset="0"/>
                <a:ea typeface="+mn-ea"/>
                <a:cs typeface="+mn-cs"/>
              </a:rPr>
              <a:t>Жостово</a:t>
            </a:r>
            <a:r>
              <a:rPr lang="ru-RU" sz="2000" dirty="0" smtClean="0">
                <a:solidFill>
                  <a:srgbClr val="C00000"/>
                </a:solidFill>
                <a:effectLst/>
                <a:latin typeface="Monotype Corsiva" pitchFamily="66" charset="0"/>
                <a:ea typeface="+mn-ea"/>
                <a:cs typeface="+mn-cs"/>
              </a:rPr>
              <a:t> Московской  области.</a:t>
            </a:r>
            <a:r>
              <a:rPr lang="ru-RU" sz="2000" dirty="0">
                <a:solidFill>
                  <a:srgbClr val="C00000"/>
                </a:solidFill>
                <a:effectLst/>
                <a:latin typeface="Monotype Corsiva" pitchFamily="66" charset="0"/>
                <a:ea typeface="+mn-ea"/>
                <a:cs typeface="+mn-cs"/>
              </a:rPr>
              <a:t/>
            </a:r>
            <a:br>
              <a:rPr lang="ru-RU" sz="2000" dirty="0">
                <a:solidFill>
                  <a:srgbClr val="C00000"/>
                </a:solidFill>
                <a:effectLst/>
                <a:latin typeface="Monotype Corsiva" pitchFamily="66" charset="0"/>
                <a:ea typeface="+mn-ea"/>
                <a:cs typeface="+mn-cs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13106400" y="1447800"/>
            <a:ext cx="152400" cy="4800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46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Анна\Desktop\pict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746" y="3989347"/>
            <a:ext cx="2420255" cy="245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801" y="3956008"/>
            <a:ext cx="3276549" cy="2454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514" y="1657323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746" y="1590595"/>
            <a:ext cx="220027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665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2209800" y="274638"/>
            <a:ext cx="6629400" cy="1249362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Monotype Corsiva" pitchFamily="66" charset="0"/>
              </a:rPr>
              <a:t>Особенности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err="1" smtClean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Monotype Corsiva" pitchFamily="66" charset="0"/>
              </a:rPr>
              <a:t>жостовской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Monotype Corsiva" pitchFamily="66" charset="0"/>
              </a:rPr>
              <a:t>  росписи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7400" y="3810000"/>
            <a:ext cx="6876288" cy="2819400"/>
          </a:xfrm>
        </p:spPr>
        <p:txBody>
          <a:bodyPr>
            <a:normAutofit/>
          </a:bodyPr>
          <a:lstStyle/>
          <a:p>
            <a:pPr marL="285750" lvl="0" indent="-285750" algn="ctr">
              <a:spcBef>
                <a:spcPts val="250"/>
              </a:spcBef>
              <a:buClr>
                <a:srgbClr val="F07F09"/>
              </a:buClr>
              <a:buFont typeface="Wingdings" panose="05000000000000000000" pitchFamily="2" charset="2"/>
              <a:buChar char="v"/>
            </a:pPr>
            <a:endParaRPr lang="ru-RU" sz="18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marL="285750" lvl="0" indent="-285750" algn="ctr">
              <a:spcBef>
                <a:spcPts val="250"/>
              </a:spcBef>
              <a:buClr>
                <a:srgbClr val="F07F09"/>
              </a:buClr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Роспись </a:t>
            </a:r>
            <a:r>
              <a:rPr lang="ru-RU" sz="1800" dirty="0">
                <a:solidFill>
                  <a:srgbClr val="FF0000"/>
                </a:solidFill>
                <a:latin typeface="Monotype Corsiva" panose="03010101010201010101" pitchFamily="66" charset="0"/>
              </a:rPr>
              <a:t>производится обычно по чёрному фону (иногда по красному, синему, зелёному, серебряному</a:t>
            </a:r>
            <a:r>
              <a:rPr lang="ru-RU" sz="1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)</a:t>
            </a:r>
          </a:p>
          <a:p>
            <a:pPr marL="285750" lvl="0" indent="-285750" algn="ctr">
              <a:spcBef>
                <a:spcPts val="250"/>
              </a:spcBef>
              <a:buClr>
                <a:srgbClr val="F07F09"/>
              </a:buClr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Основной </a:t>
            </a:r>
            <a:r>
              <a:rPr lang="ru-RU" sz="1800" dirty="0">
                <a:solidFill>
                  <a:srgbClr val="FF0000"/>
                </a:solidFill>
                <a:latin typeface="Monotype Corsiva" panose="03010101010201010101" pitchFamily="66" charset="0"/>
              </a:rPr>
              <a:t>мотив росписи </a:t>
            </a:r>
            <a:r>
              <a:rPr lang="ru-RU" sz="1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- </a:t>
            </a:r>
            <a:r>
              <a:rPr lang="ru-RU" sz="1800" dirty="0">
                <a:solidFill>
                  <a:srgbClr val="FF0000"/>
                </a:solidFill>
                <a:latin typeface="Monotype Corsiva" panose="03010101010201010101" pitchFamily="66" charset="0"/>
              </a:rPr>
              <a:t>цветочный букет простой композиции, в котором чередуются крупные садовые и мелкие полевые </a:t>
            </a:r>
            <a:r>
              <a:rPr lang="ru-RU" sz="1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цветы</a:t>
            </a:r>
            <a:endParaRPr lang="ru-RU" sz="1800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marL="285750" lvl="0" indent="-285750" algn="ctr">
              <a:spcBef>
                <a:spcPts val="250"/>
              </a:spcBef>
              <a:buClr>
                <a:srgbClr val="F07F09"/>
              </a:buClr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rgbClr val="FF0000"/>
                </a:solidFill>
                <a:latin typeface="Monotype Corsiva" panose="03010101010201010101" pitchFamily="66" charset="0"/>
              </a:rPr>
              <a:t>По назначению подносы делятся на две группы: для бытовых </a:t>
            </a:r>
            <a:r>
              <a:rPr lang="ru-RU" sz="1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целей</a:t>
            </a:r>
          </a:p>
          <a:p>
            <a:pPr marL="0" lvl="0" indent="0" algn="ctr">
              <a:spcBef>
                <a:spcPts val="250"/>
              </a:spcBef>
              <a:buClr>
                <a:srgbClr val="F07F09"/>
              </a:buClr>
              <a:buNone/>
            </a:pPr>
            <a:r>
              <a:rPr lang="ru-RU" sz="1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(</a:t>
            </a:r>
            <a:r>
              <a:rPr lang="ru-RU" sz="1800" dirty="0">
                <a:solidFill>
                  <a:srgbClr val="FF0000"/>
                </a:solidFill>
                <a:latin typeface="Monotype Corsiva" panose="03010101010201010101" pitchFamily="66" charset="0"/>
              </a:rPr>
              <a:t>под самовары, для подачи пищи) и как </a:t>
            </a:r>
            <a:r>
              <a:rPr lang="ru-RU" sz="1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украшение</a:t>
            </a:r>
            <a:endParaRPr lang="ru-RU" sz="1800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marL="285750" lvl="0" indent="-285750" algn="ctr">
              <a:spcBef>
                <a:spcPts val="250"/>
              </a:spcBef>
              <a:buClr>
                <a:srgbClr val="F07F09"/>
              </a:buClr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rgbClr val="FF0000"/>
                </a:solidFill>
                <a:latin typeface="Monotype Corsiva" panose="03010101010201010101" pitchFamily="66" charset="0"/>
              </a:rPr>
              <a:t>По форме подносы бывают круглые, восьмиугольные, комбинированные, прямоугольные, овальные и др.</a:t>
            </a:r>
          </a:p>
          <a:p>
            <a:pPr algn="ctr">
              <a:buFont typeface="Wingdings" panose="05000000000000000000" pitchFamily="2" charset="2"/>
              <a:buChar char="v"/>
            </a:pPr>
            <a:endParaRPr lang="ru-RU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944687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52600"/>
            <a:ext cx="247149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40573"/>
            <a:ext cx="3185120" cy="231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415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6723888" cy="3238500"/>
          </a:xfrm>
        </p:spPr>
        <p:txBody>
          <a:bodyPr>
            <a:noAutofit/>
          </a:bodyPr>
          <a:lstStyle/>
          <a:p>
            <a:pPr lvl="0" algn="ctr">
              <a:lnSpc>
                <a:spcPct val="15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  <a:effectLst/>
                <a:latin typeface="Monotype Corsiva" pitchFamily="66" charset="0"/>
                <a:ea typeface="+mn-ea"/>
                <a:cs typeface="+mn-cs"/>
              </a:rPr>
              <a:t>Самовар </a:t>
            </a:r>
            <a:r>
              <a:rPr lang="ru-RU" sz="2000" b="1" dirty="0">
                <a:solidFill>
                  <a:srgbClr val="C00000"/>
                </a:solidFill>
                <a:effectLst/>
                <a:latin typeface="Monotype Corsiva" pitchFamily="66" charset="0"/>
                <a:ea typeface="+mn-ea"/>
                <a:cs typeface="+mn-cs"/>
              </a:rPr>
              <a:t>раздула Тула. Тула - древняя земля</a:t>
            </a:r>
            <a:br>
              <a:rPr lang="ru-RU" sz="2000" b="1" dirty="0">
                <a:solidFill>
                  <a:srgbClr val="C00000"/>
                </a:solidFill>
                <a:effectLst/>
                <a:latin typeface="Monotype Corsiva" pitchFamily="66" charset="0"/>
                <a:ea typeface="+mn-ea"/>
                <a:cs typeface="+mn-cs"/>
              </a:rPr>
            </a:br>
            <a:r>
              <a:rPr lang="ru-RU" sz="2000" b="1" dirty="0">
                <a:solidFill>
                  <a:srgbClr val="C00000"/>
                </a:solidFill>
                <a:effectLst/>
                <a:latin typeface="Monotype Corsiva" pitchFamily="66" charset="0"/>
                <a:ea typeface="+mn-ea"/>
                <a:cs typeface="+mn-cs"/>
              </a:rPr>
              <a:t>Белой скатертью взмахнула от Заречья до Кремля.</a:t>
            </a:r>
            <a:br>
              <a:rPr lang="ru-RU" sz="2000" b="1" dirty="0">
                <a:solidFill>
                  <a:srgbClr val="C00000"/>
                </a:solidFill>
                <a:effectLst/>
                <a:latin typeface="Monotype Corsiva" pitchFamily="66" charset="0"/>
                <a:ea typeface="+mn-ea"/>
                <a:cs typeface="+mn-cs"/>
              </a:rPr>
            </a:br>
            <a:r>
              <a:rPr lang="ru-RU" sz="2000" b="1" dirty="0">
                <a:solidFill>
                  <a:srgbClr val="C00000"/>
                </a:solidFill>
                <a:effectLst/>
                <a:latin typeface="Monotype Corsiva" pitchFamily="66" charset="0"/>
                <a:ea typeface="+mn-ea"/>
                <a:cs typeface="+mn-cs"/>
              </a:rPr>
              <a:t>Самовар гудит и топчет топку в небо белый дым.</a:t>
            </a:r>
            <a:br>
              <a:rPr lang="ru-RU" sz="2000" b="1" dirty="0">
                <a:solidFill>
                  <a:srgbClr val="C00000"/>
                </a:solidFill>
                <a:effectLst/>
                <a:latin typeface="Monotype Corsiva" pitchFamily="66" charset="0"/>
                <a:ea typeface="+mn-ea"/>
                <a:cs typeface="+mn-cs"/>
              </a:rPr>
            </a:br>
            <a:r>
              <a:rPr lang="ru-RU" sz="2000" b="1" dirty="0">
                <a:solidFill>
                  <a:srgbClr val="C00000"/>
                </a:solidFill>
                <a:effectLst/>
                <a:latin typeface="Monotype Corsiva" pitchFamily="66" charset="0"/>
                <a:ea typeface="+mn-ea"/>
                <a:cs typeface="+mn-cs"/>
              </a:rPr>
              <a:t>Где б ты ни был днем иль ночью, </a:t>
            </a:r>
            <a:br>
              <a:rPr lang="ru-RU" sz="2000" b="1" dirty="0">
                <a:solidFill>
                  <a:srgbClr val="C00000"/>
                </a:solidFill>
                <a:effectLst/>
                <a:latin typeface="Monotype Corsiva" pitchFamily="66" charset="0"/>
                <a:ea typeface="+mn-ea"/>
                <a:cs typeface="+mn-cs"/>
              </a:rPr>
            </a:br>
            <a:r>
              <a:rPr lang="ru-RU" sz="2000" b="1" dirty="0">
                <a:solidFill>
                  <a:srgbClr val="C00000"/>
                </a:solidFill>
                <a:effectLst/>
                <a:latin typeface="Monotype Corsiva" pitchFamily="66" charset="0"/>
                <a:ea typeface="+mn-ea"/>
                <a:cs typeface="+mn-cs"/>
              </a:rPr>
              <a:t>Словно дома, рядом с ним.</a:t>
            </a:r>
            <a:r>
              <a:rPr lang="ru-RU" sz="1800" b="1" dirty="0">
                <a:solidFill>
                  <a:srgbClr val="C00000"/>
                </a:solidFill>
                <a:effectLst/>
                <a:latin typeface="Monotype Corsiva" pitchFamily="66" charset="0"/>
                <a:ea typeface="+mn-ea"/>
                <a:cs typeface="+mn-cs"/>
              </a:rPr>
              <a:t/>
            </a:r>
            <a:br>
              <a:rPr lang="ru-RU" sz="1800" b="1" dirty="0">
                <a:solidFill>
                  <a:srgbClr val="C00000"/>
                </a:solidFill>
                <a:effectLst/>
                <a:latin typeface="Monotype Corsiva" pitchFamily="66" charset="0"/>
                <a:ea typeface="+mn-ea"/>
                <a:cs typeface="+mn-cs"/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1176" y="5542406"/>
            <a:ext cx="6455624" cy="1010794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4800" b="1" dirty="0">
                <a:solidFill>
                  <a:srgbClr val="C00000"/>
                </a:solidFill>
                <a:latin typeface="Monotype Corsiva" pitchFamily="66" charset="0"/>
              </a:rPr>
              <a:t>Тульский самовар</a:t>
            </a:r>
            <a:endParaRPr lang="ru-RU" sz="4800" dirty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84" y="-76200"/>
            <a:ext cx="1944687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702" y="2140527"/>
            <a:ext cx="2376264" cy="3408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3528392" cy="2715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348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3030200" y="274638"/>
            <a:ext cx="152400" cy="1143000"/>
          </a:xfrm>
        </p:spPr>
        <p:txBody>
          <a:bodyPr/>
          <a:lstStyle/>
          <a:p>
            <a:r>
              <a:rPr lang="ru-RU" dirty="0" smtClean="0"/>
              <a:t>«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0" y="0"/>
            <a:ext cx="6647688" cy="1295400"/>
          </a:xfrm>
        </p:spPr>
        <p:txBody>
          <a:bodyPr>
            <a:normAutofit/>
          </a:bodyPr>
          <a:lstStyle/>
          <a:p>
            <a:pPr marL="82296" indent="0" algn="ctr">
              <a:lnSpc>
                <a:spcPct val="150000"/>
              </a:lnSpc>
              <a:buNone/>
            </a:pPr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  <a:t>Хохломская роспись</a:t>
            </a:r>
            <a:endParaRPr lang="ru-RU" sz="4800" dirty="0"/>
          </a:p>
        </p:txBody>
      </p:sp>
      <p:pic>
        <p:nvPicPr>
          <p:cNvPr id="4" name="Picture 4" descr="C:\Users\НООС\Desktop\102336553_5e99e580bb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43371" cy="6858000"/>
          </a:xfrm>
          <a:prstGeom prst="rect">
            <a:avLst/>
          </a:prstGeom>
          <a:noFill/>
        </p:spPr>
      </p:pic>
      <p:pic>
        <p:nvPicPr>
          <p:cNvPr id="5" name="Picture 2" descr="http://static3.depositphotos.com/1006438/212/v/950/depositphotos_2127627-Vector-hohlo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267200"/>
            <a:ext cx="4536504" cy="197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3" descr="https://encrypted-tbn3.gstatic.com/images?q=tbn:ANd9GcSDrr4BVpcicYWEO1d_jU5CK2JiOudAh3IzYq624AP5KhCWZA2i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870" y="1567543"/>
            <a:ext cx="2324100" cy="19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6" descr="https://encrypted-tbn1.gstatic.com/images?q=tbn:ANd9GcTPQPi88uh46wPqh622wvSKP3M6n35hfl7kzW6rr2y7UJrXgwDNE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962400"/>
            <a:ext cx="1522170" cy="226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encrypted-tbn3.gstatic.com/images?q=tbn:ANd9GcRop1sokDzybh98w8r_CLGpoFy4zujhJfEpXbmmy89nwpjRYKN0K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67543"/>
            <a:ext cx="2793832" cy="210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800088" cy="117316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Изделия из бересты</a:t>
            </a:r>
            <a:endParaRPr lang="ru-RU" sz="48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944687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C:\Users\Анна\Desktop\imgpreview (6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95400"/>
            <a:ext cx="51054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Анна\Desktop\imgpreview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64526"/>
            <a:ext cx="2495550" cy="196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337955"/>
            <a:ext cx="3578225" cy="229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536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4686" y="0"/>
            <a:ext cx="6989001" cy="2452914"/>
          </a:xfrm>
        </p:spPr>
        <p:txBody>
          <a:bodyPr>
            <a:norm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Изделия из бересты - </a:t>
            </a:r>
            <a:r>
              <a:rPr lang="ru-RU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великолепные произведения искусства из Великого Устюга. Лукошки, туеса, короба, шкатулки, сувенирные игрушки, подносы, бусы, расчески и т. д. выполнены в стиле и традициях народного художественного промысла.</a:t>
            </a:r>
            <a:endParaRPr lang="ru-RU" sz="24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49200" y="1447800"/>
            <a:ext cx="457200" cy="4800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944687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45052"/>
            <a:ext cx="3427040" cy="257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C:\Users\Анна\Desktop\btm_hous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158" y="2982686"/>
            <a:ext cx="2465842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510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647688" cy="1554162"/>
          </a:xfrm>
        </p:spPr>
        <p:txBody>
          <a:bodyPr>
            <a:normAutofit/>
          </a:bodyPr>
          <a:lstStyle/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b="1" dirty="0" err="1" smtClean="0">
                <a:solidFill>
                  <a:srgbClr val="002060"/>
                </a:solidFill>
                <a:effectLst/>
                <a:latin typeface="Monotype Corsiva" pitchFamily="66" charset="0"/>
                <a:ea typeface="+mn-ea"/>
                <a:cs typeface="+mn-cs"/>
              </a:rPr>
              <a:t>Филимоновская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Monotype Corsiva" pitchFamily="66" charset="0"/>
                <a:ea typeface="+mn-ea"/>
                <a:cs typeface="+mn-cs"/>
              </a:rPr>
              <a:t> игрушка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Monotype Corsiva" pitchFamily="66" charset="0"/>
                <a:ea typeface="+mn-ea"/>
                <a:cs typeface="+mn-cs"/>
              </a:rPr>
              <a:t>- русский</a:t>
            </a:r>
            <a:r>
              <a:rPr lang="ru-RU" sz="2000" dirty="0">
                <a:solidFill>
                  <a:srgbClr val="002060"/>
                </a:solidFill>
                <a:effectLst/>
                <a:latin typeface="Monotype Corsiva" pitchFamily="66" charset="0"/>
                <a:ea typeface="+mn-ea"/>
                <a:cs typeface="+mn-cs"/>
              </a:rPr>
              <a:t> художественный промысел, сформировавшийся 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Monotype Corsiva" pitchFamily="66" charset="0"/>
                <a:ea typeface="+mn-ea"/>
                <a:cs typeface="+mn-cs"/>
              </a:rPr>
              <a:t>в Тульской </a:t>
            </a:r>
            <a:r>
              <a:rPr lang="ru-RU" sz="2000" dirty="0">
                <a:solidFill>
                  <a:srgbClr val="002060"/>
                </a:solidFill>
                <a:effectLst/>
                <a:latin typeface="Monotype Corsiva" pitchFamily="66" charset="0"/>
                <a:ea typeface="+mn-ea"/>
                <a:cs typeface="+mn-cs"/>
              </a:rPr>
              <a:t>области. 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Monotype Corsiva" pitchFamily="66" charset="0"/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Monotype Corsiva" pitchFamily="66" charset="0"/>
                <a:ea typeface="+mn-ea"/>
                <a:cs typeface="+mn-cs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Monotype Corsiva" pitchFamily="66" charset="0"/>
                <a:ea typeface="+mn-ea"/>
                <a:cs typeface="+mn-cs"/>
              </a:rPr>
              <a:t>Своё </a:t>
            </a:r>
            <a:r>
              <a:rPr lang="ru-RU" sz="2000" dirty="0">
                <a:solidFill>
                  <a:srgbClr val="002060"/>
                </a:solidFill>
                <a:effectLst/>
                <a:latin typeface="Monotype Corsiva" pitchFamily="66" charset="0"/>
                <a:ea typeface="+mn-ea"/>
                <a:cs typeface="+mn-cs"/>
              </a:rPr>
              <a:t>название получил от деревни Филимоново.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3600" y="5562600"/>
            <a:ext cx="6800088" cy="99060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4800" b="1" dirty="0" err="1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Филимоновская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 игрушка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944687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НООС\Desktop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981200"/>
            <a:ext cx="64770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131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800088" cy="1143000"/>
          </a:xfrm>
        </p:spPr>
        <p:txBody>
          <a:bodyPr>
            <a:normAutofit fontScale="90000"/>
          </a:bodyPr>
          <a:lstStyle/>
          <a:p>
            <a:pPr marL="82296" lvl="0" algn="ctr">
              <a:spcBef>
                <a:spcPts val="600"/>
              </a:spcBef>
            </a:pPr>
            <a:r>
              <a:rPr lang="ru-RU" sz="4800" b="1" dirty="0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  <a:t/>
            </a:r>
            <a:br>
              <a:rPr lang="ru-RU" sz="4800" b="1" dirty="0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</a:br>
            <a:r>
              <a:rPr lang="ru-RU" sz="4800" b="1" dirty="0" err="1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  <a:t>Филимоновская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  <a:t> </a:t>
            </a:r>
            <a:r>
              <a:rPr lang="ru-RU" sz="4800" b="1" dirty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  <a:t>игрушка</a:t>
            </a:r>
            <a:r>
              <a:rPr lang="ru-RU" sz="3200" dirty="0">
                <a:solidFill>
                  <a:prstClr val="black"/>
                </a:solidFill>
                <a:effectLst/>
                <a:ea typeface="+mn-ea"/>
                <a:cs typeface="+mn-cs"/>
              </a:rPr>
              <a:t/>
            </a:r>
            <a:br>
              <a:rPr lang="ru-RU" sz="3200" dirty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2057400" y="4800600"/>
            <a:ext cx="6866790" cy="1752600"/>
          </a:xfrm>
        </p:spPr>
        <p:txBody>
          <a:bodyPr>
            <a:normAutofit lnSpcReduction="10000"/>
          </a:bodyPr>
          <a:lstStyle/>
          <a:p>
            <a:pPr marL="457200" lvl="0" indent="-457200">
              <a:spcBef>
                <a:spcPts val="250"/>
              </a:spcBef>
              <a:buClr>
                <a:srgbClr val="F07F09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Материал </a:t>
            </a:r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>– терракотовая глина</a:t>
            </a:r>
          </a:p>
          <a:p>
            <a:pPr marL="265176" lvl="0" indent="-265176" algn="r">
              <a:spcBef>
                <a:spcPts val="250"/>
              </a:spcBef>
              <a:buClr>
                <a:srgbClr val="F07F09"/>
              </a:buClr>
              <a:buFont typeface="Wingdings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>Роспись – яркие полоски</a:t>
            </a:r>
          </a:p>
          <a:p>
            <a:pPr marL="265176" lvl="0" indent="-265176">
              <a:spcBef>
                <a:spcPts val="250"/>
              </a:spcBef>
              <a:buClr>
                <a:srgbClr val="F07F09"/>
              </a:buClr>
              <a:buFont typeface="Wingdings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>Сюжет – чудо-звери, птицы</a:t>
            </a:r>
          </a:p>
          <a:p>
            <a:pPr marL="265176" lvl="0" indent="-265176" algn="r">
              <a:spcBef>
                <a:spcPts val="250"/>
              </a:spcBef>
              <a:buClr>
                <a:srgbClr val="F07F09"/>
              </a:buClr>
              <a:buFont typeface="Wingdings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>Игрушки, свистульки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944687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691" y="1718129"/>
            <a:ext cx="3048000" cy="290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353" y="1752600"/>
            <a:ext cx="336159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472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723888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44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44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Богородская </a:t>
            </a:r>
            <a:r>
              <a:rPr lang="ru-RU" sz="4400" dirty="0">
                <a:solidFill>
                  <a:srgbClr val="002060"/>
                </a:solidFill>
                <a:latin typeface="Monotype Corsiva" panose="03010101010201010101" pitchFamily="66" charset="0"/>
              </a:rPr>
              <a:t>игрушка</a:t>
            </a:r>
            <a:br>
              <a:rPr lang="ru-RU" sz="4400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944687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 descr="C:\Users\Анна\Desktop\s1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8800"/>
            <a:ext cx="5910036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649200" y="1447800"/>
            <a:ext cx="457200" cy="4800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6810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723888" cy="1477962"/>
          </a:xfrm>
        </p:spPr>
        <p:txBody>
          <a:bodyPr>
            <a:norm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1800" b="1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Богородская резьба (Богородская игрушка)</a:t>
            </a:r>
            <a:r>
              <a:rPr lang="ru-RU" sz="1800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  </a:t>
            </a:r>
            <a:r>
              <a:rPr lang="ru-RU" sz="1800" dirty="0" smtClean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- русский </a:t>
            </a:r>
            <a:r>
              <a:rPr lang="ru-RU" sz="1800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народный промысел, состоящий в изготовлении резных игрушек и </a:t>
            </a:r>
            <a:r>
              <a:rPr lang="ru-RU" sz="1800" dirty="0" smtClean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скульптуры     </a:t>
            </a:r>
            <a:r>
              <a:rPr lang="ru-RU" sz="1800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из мягких пород дерева (</a:t>
            </a:r>
            <a:r>
              <a:rPr lang="ru-RU" sz="1800" u="sng" dirty="0" smtClean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липы</a:t>
            </a:r>
            <a:r>
              <a:rPr lang="ru-RU" sz="1800" dirty="0" smtClean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, ольхи,</a:t>
            </a:r>
            <a:r>
              <a:rPr lang="ru-RU" sz="1800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 </a:t>
            </a:r>
            <a:r>
              <a:rPr lang="ru-RU" sz="1800" dirty="0" smtClean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осины). </a:t>
            </a:r>
            <a:r>
              <a:rPr lang="ru-RU" sz="1800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Его центром является посёлок </a:t>
            </a:r>
            <a:r>
              <a:rPr lang="ru-RU" sz="1800" dirty="0" err="1" smtClean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Богородское</a:t>
            </a:r>
            <a:r>
              <a:rPr lang="ru-RU" sz="1800" dirty="0" smtClean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 Сергиево-Посадского района Московской области.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944687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Анна\Desktop\imgpreview (7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397" y="4305300"/>
            <a:ext cx="245567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Анна\Desktop\imgpreview (8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4343400"/>
            <a:ext cx="3048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Анна\Desktop\imgpreview (9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1905000"/>
            <a:ext cx="30480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05075"/>
            <a:ext cx="2859272" cy="23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112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876288" cy="14017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44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5300" dirty="0" err="1" smtClean="0">
                <a:solidFill>
                  <a:srgbClr val="C00000"/>
                </a:solidFill>
                <a:latin typeface="Monotype Corsiva" pitchFamily="66" charset="0"/>
              </a:rPr>
              <a:t>Павловопосадские</a:t>
            </a:r>
            <a:r>
              <a:rPr lang="ru-RU" sz="53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5300" dirty="0">
                <a:solidFill>
                  <a:srgbClr val="C00000"/>
                </a:solidFill>
                <a:latin typeface="Monotype Corsiva" pitchFamily="66" charset="0"/>
              </a:rPr>
              <a:t>платки </a:t>
            </a:r>
            <a:r>
              <a:rPr lang="ru-RU" sz="4400" dirty="0">
                <a:latin typeface="Monotype Corsiva" pitchFamily="66" charset="0"/>
              </a:rPr>
              <a:t/>
            </a:r>
            <a:br>
              <a:rPr lang="ru-RU" sz="4400" dirty="0"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49200" y="1447800"/>
            <a:ext cx="457200" cy="4800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944687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33038"/>
            <a:ext cx="6095999" cy="4058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344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6723888" cy="2057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7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7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7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700" dirty="0" err="1" smtClean="0">
                <a:solidFill>
                  <a:srgbClr val="C00000"/>
                </a:solidFill>
                <a:latin typeface="Monotype Corsiva" pitchFamily="66" charset="0"/>
              </a:rPr>
              <a:t>Павловопосадские</a:t>
            </a:r>
            <a:r>
              <a:rPr lang="ru-RU" sz="27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2700" dirty="0">
                <a:solidFill>
                  <a:srgbClr val="C00000"/>
                </a:solidFill>
                <a:latin typeface="Monotype Corsiva" pitchFamily="66" charset="0"/>
              </a:rPr>
              <a:t>платки берут начало от простого куска белого полотнища с вышивкой, которое называлось убрус.</a:t>
            </a:r>
            <a:r>
              <a:rPr lang="ru-RU" dirty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49200" y="2209800"/>
            <a:ext cx="457200" cy="4038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-90054"/>
            <a:ext cx="1944687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27" y="2821214"/>
            <a:ext cx="2561771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21214"/>
            <a:ext cx="2590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2935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57150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48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48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Финифть</a:t>
            </a:r>
            <a:endParaRPr lang="ru-RU" sz="48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3600" y="2286000"/>
            <a:ext cx="6800088" cy="4343400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Финифть - изготовление 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художественных произведений 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 помощью эмали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                    на 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металлической подложке, вид прикладного искусства. П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окрытие 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является долговечным и не выцветает со временем, изделия из финифти отличаются особой яркостью и чистотой красок. 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944687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 descr="C:\Users\Анна\Desktop\0_91ed1_b0f9fbc2_or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036" y="228600"/>
            <a:ext cx="2708564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8893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3106400" y="274638"/>
            <a:ext cx="762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13060680" y="1447800"/>
            <a:ext cx="45719" cy="4800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944687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 descr="C:\Users\Анна\Desktop\0012-018-Russkaja-finif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127" y="381000"/>
            <a:ext cx="3544887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Анна\Desktop\sh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66800"/>
            <a:ext cx="238125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Анна\Desktop\eb4279a04c1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126" y="3717923"/>
            <a:ext cx="309562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Анна\Desktop\0_91edb_caa0805_ori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149140"/>
            <a:ext cx="2228850" cy="343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116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64008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  <a:t>Хохлома</a:t>
            </a:r>
            <a:endParaRPr lang="ru-RU" sz="4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7400" y="3505200"/>
            <a:ext cx="6781800" cy="304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FF0000"/>
                </a:solidFill>
                <a:latin typeface="Monotype Corsiva" pitchFamily="66" charset="0"/>
              </a:rPr>
              <a:t>Хохломская роспись, </a:t>
            </a:r>
            <a:r>
              <a:rPr lang="ru-RU" sz="2200" dirty="0" smtClean="0">
                <a:solidFill>
                  <a:srgbClr val="FF0000"/>
                </a:solidFill>
                <a:latin typeface="Monotype Corsiva" pitchFamily="66" charset="0"/>
              </a:rPr>
              <a:t>русский народны художественный промысел. Возник в 17 веке. Название происходит от села Хохлома. Декоративная роспись на деревянных изделиях (посуда, мебель) отличается тонким растительным узором, выполненным красным и черным (реже зелёным) тонами и золотом по золотистому фону. Посуда Хохломы создает ощущение Жаркого пламени. Она практична и нарядна.</a:t>
            </a:r>
          </a:p>
          <a:p>
            <a:endParaRPr lang="ru-RU" sz="2200" dirty="0"/>
          </a:p>
        </p:txBody>
      </p:sp>
      <p:pic>
        <p:nvPicPr>
          <p:cNvPr id="4" name="Picture 4" descr="C:\Users\НООС\Desktop\102336553_5e99e580bb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43371" cy="6858000"/>
          </a:xfrm>
          <a:prstGeom prst="rect">
            <a:avLst/>
          </a:prstGeom>
          <a:noFill/>
        </p:spPr>
      </p:pic>
      <p:pic>
        <p:nvPicPr>
          <p:cNvPr id="5" name="Рисунок 4" descr="https://encrypted-tbn1.gstatic.com/images?q=tbn:ANd9GcS4UOwy16HKnGujT11U4Ui_rGuLYAkRraVRq8Vef2baTG9Ek36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600"/>
            <a:ext cx="1880612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ttp://image026.mylivepage.ru/chunk26/5752670/2860/%D0%9B%D0%BE%D0%B6%D0%BA%D0%B0-%D1%85%D0%BE%D1%85%D0%BB%D0%BE%D0%BC%D0%B0-%D0%B4%D0%B5%D1%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118250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s://encrypted-tbn2.gstatic.com/images?q=tbn:ANd9GcTT6ImQfZfBEQGDS2y1pNgw_zfSNNOXbC3vWCabwRsgs9gnSkGcxw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066800"/>
            <a:ext cx="1847850" cy="246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723888" cy="1020762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Monotype Corsiva" panose="03010101010201010101" pitchFamily="66" charset="0"/>
              </a:rPr>
              <a:t>Каслинское</a:t>
            </a:r>
            <a:r>
              <a:rPr lang="ru-RU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литье</a:t>
            </a:r>
            <a:endParaRPr lang="ru-RU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0" y="1295400"/>
            <a:ext cx="6647688" cy="4953000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ru-RU" sz="2000" dirty="0" err="1" smtClean="0">
                <a:latin typeface="Monotype Corsiva" panose="03010101010201010101" pitchFamily="66" charset="0"/>
              </a:rPr>
              <a:t>Каслинское</a:t>
            </a:r>
            <a:r>
              <a:rPr lang="ru-RU" sz="2000" dirty="0" smtClean="0">
                <a:latin typeface="Monotype Corsiva" panose="03010101010201010101" pitchFamily="66" charset="0"/>
              </a:rPr>
              <a:t> литье - народный </a:t>
            </a:r>
            <a:r>
              <a:rPr lang="ru-RU" sz="2000" dirty="0">
                <a:latin typeface="Monotype Corsiva" panose="03010101010201010101" pitchFamily="66" charset="0"/>
              </a:rPr>
              <a:t>промысел и художественные изделия (скульптуры, предметы декоративно-прикладного искусства, изделия для архитектуры) из чугуна, производящиеся на заводе архитектурно-художественного литья в городе </a:t>
            </a:r>
            <a:r>
              <a:rPr lang="ru-RU" sz="2000" dirty="0" smtClean="0">
                <a:latin typeface="Monotype Corsiva" panose="03010101010201010101" pitchFamily="66" charset="0"/>
              </a:rPr>
              <a:t>Касли Челябинской </a:t>
            </a:r>
            <a:r>
              <a:rPr lang="ru-RU" sz="2000" dirty="0">
                <a:latin typeface="Monotype Corsiva" panose="03010101010201010101" pitchFamily="66" charset="0"/>
              </a:rPr>
              <a:t>области, </a:t>
            </a:r>
            <a:r>
              <a:rPr lang="ru-RU" sz="2000" dirty="0" smtClean="0">
                <a:latin typeface="Monotype Corsiva" panose="03010101010201010101" pitchFamily="66" charset="0"/>
              </a:rPr>
              <a:t>Россия.</a:t>
            </a:r>
            <a:endParaRPr lang="ru-RU" sz="2000" dirty="0">
              <a:latin typeface="Monotype Corsiva" panose="03010101010201010101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944687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 descr="C:\Users\Анна\Desktop\imgpreview (1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394364"/>
            <a:ext cx="450272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2697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400800" cy="1143000"/>
          </a:xfrm>
        </p:spPr>
        <p:txBody>
          <a:bodyPr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Каслинское</a:t>
            </a:r>
            <a:r>
              <a:rPr lang="ru-RU" dirty="0">
                <a:solidFill>
                  <a:schemeClr val="tx1"/>
                </a:solidFill>
                <a:latin typeface="Monotype Corsiva" panose="03010101010201010101" pitchFamily="66" charset="0"/>
              </a:rPr>
              <a:t> литье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12984480" y="1447800"/>
            <a:ext cx="45719" cy="4800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944687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 descr="C:\Users\Анна\Desktop\imgpreview (1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0"/>
            <a:ext cx="3024414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Анна\Desktop\imgpreview (1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1558131"/>
            <a:ext cx="2614386" cy="198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Анна\Desktop\imgpreview (15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91000"/>
            <a:ext cx="23431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Анна\Desktop\imgpreview (16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343400"/>
            <a:ext cx="3024414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8681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3106399" y="274638"/>
            <a:ext cx="152401" cy="56689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ru-RU" sz="18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0" y="76200"/>
            <a:ext cx="6723887" cy="1295400"/>
          </a:xfrm>
        </p:spPr>
        <p:txBody>
          <a:bodyPr>
            <a:normAutofit/>
          </a:bodyPr>
          <a:lstStyle/>
          <a:p>
            <a:pPr marL="82296" indent="0" algn="ctr">
              <a:lnSpc>
                <a:spcPct val="150000"/>
              </a:lnSpc>
              <a:buNone/>
            </a:pPr>
            <a:r>
              <a:rPr lang="ru-RU" sz="48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Вологодское кружево</a:t>
            </a:r>
            <a:endParaRPr lang="ru-RU" sz="48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944687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 descr="C:\Users\Анна\Desktop\imgpreview (19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514" y="4642073"/>
            <a:ext cx="2668072" cy="182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Анна\Desktop\imgpreview (20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072" y="1594076"/>
            <a:ext cx="2890899" cy="264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Анна\Desktop\imgpreview (2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691" y="1594076"/>
            <a:ext cx="2737757" cy="253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C:\Users\Анна\Desktop\кружево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178" y="4201657"/>
            <a:ext cx="2752271" cy="226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7776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876288" cy="3116262"/>
          </a:xfrm>
        </p:spPr>
        <p:txBody>
          <a:bodyPr>
            <a:no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Вологодское кружево</a:t>
            </a:r>
            <a:r>
              <a:rPr lang="ru-RU" sz="2800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 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- </a:t>
            </a:r>
            <a:r>
              <a:rPr lang="ru-RU" sz="2800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вид русского кружева, плетённого на коклюшках (деревянных палочках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), </a:t>
            </a:r>
            <a:r>
              <a:rPr lang="ru-RU" sz="2800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распространённый в Вологодской области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.</a:t>
            </a:r>
            <a:r>
              <a:rPr lang="ru-RU" sz="2800" dirty="0">
                <a:solidFill>
                  <a:srgbClr val="FF0000"/>
                </a:solidFill>
                <a:effectLst/>
                <a:latin typeface="Monotype Corsiva" panose="03010101010201010101" pitchFamily="66" charset="0"/>
              </a:rPr>
              <a:t/>
            </a:r>
            <a:br>
              <a:rPr lang="ru-RU" sz="2800" dirty="0">
                <a:solidFill>
                  <a:srgbClr val="FF0000"/>
                </a:solidFill>
                <a:effectLst/>
                <a:latin typeface="Monotype Corsiva" panose="03010101010201010101" pitchFamily="66" charset="0"/>
              </a:rPr>
            </a:br>
            <a:r>
              <a:rPr lang="ru-RU" sz="2400" dirty="0" smtClean="0">
                <a:solidFill>
                  <a:srgbClr val="0070C0"/>
                </a:solidFill>
                <a:effectLst/>
                <a:latin typeface="Monotype Corsiva" panose="03010101010201010101" pitchFamily="66" charset="0"/>
              </a:rPr>
              <a:t>Есть и </a:t>
            </a:r>
            <a:r>
              <a:rPr lang="ru-RU" sz="2400" dirty="0" err="1" smtClean="0">
                <a:solidFill>
                  <a:srgbClr val="0070C0"/>
                </a:solidFill>
                <a:effectLst/>
                <a:latin typeface="Monotype Corsiva" panose="03010101010201010101" pitchFamily="66" charset="0"/>
              </a:rPr>
              <a:t>Мценское</a:t>
            </a:r>
            <a:r>
              <a:rPr lang="ru-RU" sz="2400" dirty="0" smtClean="0">
                <a:solidFill>
                  <a:srgbClr val="0070C0"/>
                </a:solidFill>
                <a:effectLst/>
                <a:latin typeface="Monotype Corsiva" panose="03010101010201010101" pitchFamily="66" charset="0"/>
              </a:rPr>
              <a:t> кружево нашей Орловской области</a:t>
            </a:r>
            <a:endParaRPr lang="ru-RU" sz="2400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44600" y="1447800"/>
            <a:ext cx="152400" cy="4800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944687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Анна\Desktop\imgpreview (2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970" y="3650343"/>
            <a:ext cx="645522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525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324600" cy="1143000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Дымковская игрушка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7400" y="1447800"/>
            <a:ext cx="6781800" cy="5029200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ru-RU" sz="2200" dirty="0" smtClean="0">
                <a:solidFill>
                  <a:srgbClr val="FF0000"/>
                </a:solidFill>
                <a:latin typeface="Monotype Corsiva" pitchFamily="66" charset="0"/>
              </a:rPr>
              <a:t>Дымковская глиняная игрушка – символ русского ремесла. Слобода Дымково стала родиной глиняной игрушки, расписанной и обожжённой в печи. Дымковские игрушки разнообразны: барышни,  лошадки, всадники на конях, расписные птицы. В формах игрушек, росписи и декоративных узорах прослеживается жизнь народа и характерные черты русской национальности.</a:t>
            </a:r>
          </a:p>
          <a:p>
            <a:endParaRPr lang="ru-RU" dirty="0"/>
          </a:p>
        </p:txBody>
      </p:sp>
      <p:pic>
        <p:nvPicPr>
          <p:cNvPr id="4" name="Picture 4" descr="C:\Users\НООС\Desktop\102336553_5e99e580bb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43371" cy="6858000"/>
          </a:xfrm>
          <a:prstGeom prst="rect">
            <a:avLst/>
          </a:prstGeom>
          <a:noFill/>
        </p:spPr>
      </p:pic>
      <p:pic>
        <p:nvPicPr>
          <p:cNvPr id="5" name="Picture 6" descr="http://img0.liveinternet.ru/images/attach/c/6/90/318/90318876_0003003CHemznamenitoDymkov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14800"/>
            <a:ext cx="1944216" cy="233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www.dekatop.com/wp-content/uploads/2011/04/prom_0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419600"/>
            <a:ext cx="2676525" cy="1815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http://www.korabl-kirov.ru/uploads/images/stories/proekti/income/museum/73804260_dymkovo_toys_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114800"/>
            <a:ext cx="177250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858000" cy="1143000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Роспись Дымковской игрушки</a:t>
            </a:r>
            <a:endParaRPr lang="ru-RU" dirty="0"/>
          </a:p>
        </p:txBody>
      </p:sp>
      <p:pic>
        <p:nvPicPr>
          <p:cNvPr id="4" name="Picture 4" descr="C:\Users\НООС\Desktop\102336553_5e99e580bb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43371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19200"/>
            <a:ext cx="32004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114800"/>
            <a:ext cx="3002825" cy="2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76400"/>
            <a:ext cx="3312368" cy="431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800088" cy="2697162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Гжель</a:t>
            </a:r>
            <a:r>
              <a:rPr lang="ru-RU" sz="2200" dirty="0" smtClean="0">
                <a:solidFill>
                  <a:srgbClr val="002060"/>
                </a:solidFill>
                <a:latin typeface="Monotype Corsiva" pitchFamily="66" charset="0"/>
              </a:rPr>
              <a:t> - народный керамический промысел. Необыкновенная фарфоровая посуда сине-белого цвета завораживает взор. Живописный регион Гжель расположен в Подмосковье. Голубая сказка, воплощенная мастерами Гжели в изящной посуде радует глаз и греет душу. Традиционный орнамент, используемый мастерами, синие и голубые цветы, листья, злаки и гжельская роза.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4600" y="5791200"/>
            <a:ext cx="5562600" cy="838200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4800" dirty="0" smtClean="0">
                <a:solidFill>
                  <a:srgbClr val="002060"/>
                </a:solidFill>
                <a:latin typeface="Monotype Corsiva" pitchFamily="66" charset="0"/>
              </a:rPr>
              <a:t>Гжель</a:t>
            </a:r>
            <a:endParaRPr lang="ru-RU" sz="4800" dirty="0"/>
          </a:p>
        </p:txBody>
      </p:sp>
      <p:pic>
        <p:nvPicPr>
          <p:cNvPr id="4" name="Picture 4" descr="C:\Users\НООС\Desktop\102336553_5e99e580bb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43371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9" y="3462337"/>
            <a:ext cx="3281751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 descr="C:\Users\Анна\Desktop\2e925601c2a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00400"/>
            <a:ext cx="2619287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800088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  <a:latin typeface="Monotype Corsiva" pitchFamily="66" charset="0"/>
              </a:rPr>
              <a:t>Гжельская роспись</a:t>
            </a:r>
            <a:endParaRPr lang="ru-RU" sz="4800" dirty="0"/>
          </a:p>
        </p:txBody>
      </p:sp>
      <p:pic>
        <p:nvPicPr>
          <p:cNvPr id="4" name="Picture 4" descr="C:\Users\НООС\Desktop\102336553_5e99e580bb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43371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639799" y="1752600"/>
            <a:ext cx="76199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47800"/>
            <a:ext cx="25146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9799" y="4876800"/>
            <a:ext cx="76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НООС\Desktop\492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4343400"/>
            <a:ext cx="4800600" cy="2133600"/>
          </a:xfrm>
          <a:prstGeom prst="rect">
            <a:avLst/>
          </a:prstGeom>
          <a:noFill/>
        </p:spPr>
      </p:pic>
      <p:pic>
        <p:nvPicPr>
          <p:cNvPr id="1028" name="Picture 4" descr="C:\Users\НООС\Desktop\98841039_gzhel_element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1447800"/>
            <a:ext cx="29718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248400" cy="1096962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latin typeface="Monotype Corsiva" pitchFamily="66" charset="0"/>
              </a:rPr>
              <a:t>Городецкая роспись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33600" y="1295400"/>
            <a:ext cx="6705600" cy="5334000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2200" b="1" dirty="0" smtClean="0">
                <a:solidFill>
                  <a:srgbClr val="C00000"/>
                </a:solidFill>
                <a:latin typeface="Monotype Corsiva" pitchFamily="66" charset="0"/>
              </a:rPr>
              <a:t>Городецкая роспись</a:t>
            </a:r>
            <a:r>
              <a:rPr lang="ru-RU" sz="2200" dirty="0" smtClean="0">
                <a:solidFill>
                  <a:srgbClr val="C00000"/>
                </a:solidFill>
                <a:latin typeface="Monotype Corsiva" pitchFamily="66" charset="0"/>
              </a:rPr>
              <a:t> - русский народный художественный промысел. </a:t>
            </a:r>
          </a:p>
          <a:p>
            <a:pPr marL="82296" indent="0" algn="ctr">
              <a:lnSpc>
                <a:spcPct val="110000"/>
              </a:lnSpc>
              <a:buNone/>
            </a:pPr>
            <a:r>
              <a:rPr lang="ru-RU" sz="2200" dirty="0" smtClean="0">
                <a:solidFill>
                  <a:srgbClr val="C00000"/>
                </a:solidFill>
                <a:latin typeface="Monotype Corsiva" pitchFamily="66" charset="0"/>
              </a:rPr>
              <a:t>Существует с середины XIX века в районе города Городец Нижегородской области. Яркая, лаконичная городецкая роспись (жанровые сцены, фигурки коней, птиц, цветочные узоры), выполненная свободным мазком с белой и черной графической обводкой, украшала прялки, мебель, ставни, двери.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  <p:pic>
        <p:nvPicPr>
          <p:cNvPr id="4" name="Picture 4" descr="C:\Users\НООС\Desktop\102336553_5e99e580bb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43371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080164"/>
            <a:ext cx="17907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491" y="4562908"/>
            <a:ext cx="233362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248150"/>
            <a:ext cx="20002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8762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Основные приемы городецкой росписи</a:t>
            </a:r>
            <a:r>
              <a:rPr lang="ru-RU" sz="44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4400" dirty="0" smtClean="0">
                <a:solidFill>
                  <a:srgbClr val="C00000"/>
                </a:solidFill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4" name="Picture 4" descr="C:\Users\НООС\Desktop\102336553_5e99e580bb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43371" cy="6858000"/>
          </a:xfrm>
          <a:prstGeom prst="rect">
            <a:avLst/>
          </a:prstGeom>
          <a:noFill/>
        </p:spPr>
      </p:pic>
      <p:pic>
        <p:nvPicPr>
          <p:cNvPr id="2054" name="Picture 6" descr="C:\Users\НООС\Desktop\959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092036"/>
            <a:ext cx="2838450" cy="4000500"/>
          </a:xfrm>
          <a:prstGeom prst="rect">
            <a:avLst/>
          </a:prstGeom>
          <a:noFill/>
        </p:spPr>
      </p:pic>
      <p:pic>
        <p:nvPicPr>
          <p:cNvPr id="11" name="Picture 4" descr="C:\Users\НООС\Desktop\gorodets3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06400" y="2590800"/>
            <a:ext cx="76200" cy="2156027"/>
          </a:xfrm>
          <a:prstGeom prst="rect">
            <a:avLst/>
          </a:prstGeom>
          <a:noFill/>
        </p:spPr>
      </p:pic>
      <p:pic>
        <p:nvPicPr>
          <p:cNvPr id="2055" name="Picture 7" descr="C:\Users\НООС\Desktop\6-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5093" y="2092036"/>
            <a:ext cx="386715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256</TotalTime>
  <Words>871</Words>
  <Application>Microsoft Office PowerPoint</Application>
  <PresentationFormat>Экран (4:3)</PresentationFormat>
  <Paragraphs>53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Corbel</vt:lpstr>
      <vt:lpstr>Gill Sans MT</vt:lpstr>
      <vt:lpstr>Monotype Corsiva</vt:lpstr>
      <vt:lpstr>Verdana</vt:lpstr>
      <vt:lpstr>Wingdings</vt:lpstr>
      <vt:lpstr>Wingdings 2</vt:lpstr>
      <vt:lpstr>Солнцестояние</vt:lpstr>
      <vt:lpstr>Русские народные промыслы</vt:lpstr>
      <vt:lpstr>«</vt:lpstr>
      <vt:lpstr>Хохлома</vt:lpstr>
      <vt:lpstr>Дымковская игрушка</vt:lpstr>
      <vt:lpstr>Роспись Дымковской игрушки</vt:lpstr>
      <vt:lpstr>Гжель - народный керамический промысел. Необыкновенная фарфоровая посуда сине-белого цвета завораживает взор. Живописный регион Гжель расположен в Подмосковье. Голубая сказка, воплощенная мастерами Гжели в изящной посуде радует глаз и греет душу. Традиционный орнамент, используемый мастерами, синие и голубые цветы, листья, злаки и гжельская роза.</vt:lpstr>
      <vt:lpstr>Гжельская роспись</vt:lpstr>
      <vt:lpstr>Городецкая роспись</vt:lpstr>
      <vt:lpstr> Основные приемы городецкой росписи </vt:lpstr>
      <vt:lpstr>Городецкая роспись</vt:lpstr>
      <vt:lpstr>Палехская миниатюра</vt:lpstr>
      <vt:lpstr>Палехская миниатюра</vt:lpstr>
      <vt:lpstr>Техника палехской росписи, как и любого древнего народного промысла, имеет сложившиеся особенности, которые позволяют отличить произведения палехской школы от других  изделий. Типичные сюжеты палехской миниатюры заимствуются из повседневной жизни, классических, сказочных, былинных литературных произведений и песен. Изображения, как правило, выполняются на черном фоне и расписываются золотом. </vt:lpstr>
      <vt:lpstr>Русская матрешка</vt:lpstr>
      <vt:lpstr>Матрёшка (от уменьшительного имени «Матрёна») - русская деревянная игрушка в виде расписной куклы, внутри которой находятся подобные ей куклы меньшего размера. Число вложенных кукол обычно от трех и более. Почти всегда они имеют овоидную («яйцеподобную») форму с плоским донцем и состоят         из двух частей - верхней и нижней. По традиции рисуется женщина в красном сарафане и жёлтом платке (Семёновская матрёшка).  </vt:lpstr>
      <vt:lpstr>Жостовская роспись</vt:lpstr>
      <vt:lpstr> Жостовская роспись - народный промысел художественной росписи металлических подносов, существующий в деревне Жостово Московской  области. </vt:lpstr>
      <vt:lpstr>Особенности жостовской  росписи</vt:lpstr>
      <vt:lpstr>Самовар раздула Тула. Тула - древняя земля Белой скатертью взмахнула от Заречья до Кремля. Самовар гудит и топчет топку в небо белый дым. Где б ты ни был днем иль ночью,  Словно дома, рядом с ним. </vt:lpstr>
      <vt:lpstr>Изделия из бересты</vt:lpstr>
      <vt:lpstr>Изделия из бересты - великолепные произведения искусства из Великого Устюга. Лукошки, туеса, короба, шкатулки, сувенирные игрушки, подносы, бусы, расчески и т. д. выполнены в стиле и традициях народного художественного промысла.</vt:lpstr>
      <vt:lpstr>Филимоновская игрушка- русский художественный промысел, сформировавшийся в Тульской области.  Своё название получил от деревни Филимоново.</vt:lpstr>
      <vt:lpstr> Филимоновская игрушка </vt:lpstr>
      <vt:lpstr> Богородская игрушка </vt:lpstr>
      <vt:lpstr>Богородская резьба (Богородская игрушка)  - русский народный промысел, состоящий в изготовлении резных игрушек и скульптуры     из мягких пород дерева (липы, ольхи, осины). Его центром является посёлок Богородское Сергиево-Посадского района Московской области. </vt:lpstr>
      <vt:lpstr> Павловопосадские платки  </vt:lpstr>
      <vt:lpstr>  Павловопосадские платки берут начало от простого куска белого полотнища с вышивкой, которое называлось убрус. </vt:lpstr>
      <vt:lpstr> Финифть</vt:lpstr>
      <vt:lpstr>Презентация PowerPoint</vt:lpstr>
      <vt:lpstr>Каслинское литье</vt:lpstr>
      <vt:lpstr>Каслинское литье</vt:lpstr>
      <vt:lpstr>Презентация PowerPoint</vt:lpstr>
      <vt:lpstr>Вологодское кружево - вид русского кружева, плетённого на коклюшках (деревянных палочках), распространённый в Вологодской области. Есть и Мценское кружево нашей Орловской области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Русские народные промыслы</dc:title>
  <dc:creator>НООС</dc:creator>
  <cp:lastModifiedBy>Галина Калиошко</cp:lastModifiedBy>
  <cp:revision>68</cp:revision>
  <dcterms:created xsi:type="dcterms:W3CDTF">2018-11-11T06:33:08Z</dcterms:created>
  <dcterms:modified xsi:type="dcterms:W3CDTF">2024-04-07T15:28:36Z</dcterms:modified>
</cp:coreProperties>
</file>